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rimson Tex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97e8b4bc1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497e8b4bc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97e8b4bc1_4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497e8b4bc1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97e8b4bc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497e8b4b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97e8b4bc1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497e8b4b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7e8b4bc1_5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497e8b4bc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97e8b4bc1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497e8b4b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97e8b4bc1_1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497e8b4bc1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97e8b4bc1_1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97e8b4bc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97e8b4bc1_1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497e8b4bc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97e8b4bc1_1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497e8b4bc1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97e8b4bc1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497e8b4bc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7e8b4bc1_2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497e8b4bc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97e8b4bc1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497e8b4bc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97e8b4bc1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497e8b4bc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97e8b4bc1_2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497e8b4bc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97e8b4bc1_1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497e8b4bc1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6376b552b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46376b55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97e8b4bc1_2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497e8b4bc1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97e8b4bc1_1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497e8b4bc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376b552b_2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46376b552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97e8b4bc1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497e8b4b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97e8b4bc1_1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497e8b4bc1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97e8b4bc1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497e8b4b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97e8b4bc1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497e8b4b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background">
  <p:cSld name="full photo background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page">
  <p:cSld name="Bio p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8618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8613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6437121" y="22727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6436668" y="4215885"/>
            <a:ext cx="1462723" cy="146272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>
            <a:spLocks noGrp="1"/>
          </p:cNvSpPr>
          <p:nvPr>
            <p:ph type="pic" idx="2"/>
          </p:nvPr>
        </p:nvSpPr>
        <p:spPr>
          <a:xfrm>
            <a:off x="975051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3"/>
          </p:nvPr>
        </p:nvSpPr>
        <p:spPr>
          <a:xfrm>
            <a:off x="975051" y="4312737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>
            <a:spLocks noGrp="1"/>
          </p:cNvSpPr>
          <p:nvPr>
            <p:ph type="pic" idx="4"/>
          </p:nvPr>
        </p:nvSpPr>
        <p:spPr>
          <a:xfrm>
            <a:off x="6543820" y="2367685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5"/>
          </p:nvPr>
        </p:nvSpPr>
        <p:spPr>
          <a:xfrm>
            <a:off x="6543819" y="4311760"/>
            <a:ext cx="1246573" cy="127097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6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body text + graphic (grey)">
  <p:cSld name="Header + body text + graphic (grey)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" name="Google Shape;105;p1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115" y="1409471"/>
            <a:ext cx="98626" cy="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ars graphic (grey)">
  <p:cSld name="gears graphic (grey)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7354484" y="2243270"/>
            <a:ext cx="2360556" cy="2147978"/>
            <a:chOff x="2057400" y="1371600"/>
            <a:chExt cx="4648200" cy="4229608"/>
          </a:xfrm>
        </p:grpSpPr>
        <p:sp>
          <p:nvSpPr>
            <p:cNvPr id="111" name="Google Shape;111;p13"/>
            <p:cNvSpPr/>
            <p:nvPr/>
          </p:nvSpPr>
          <p:spPr>
            <a:xfrm>
              <a:off x="2057400" y="3689041"/>
              <a:ext cx="1678147" cy="1674008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014135" y="1611335"/>
              <a:ext cx="1691465" cy="1687294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536870" y="1371600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895370" y="3289482"/>
              <a:ext cx="2317441" cy="2311726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rgbClr val="E5E1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body" idx="3"/>
          </p:nvPr>
        </p:nvSpPr>
        <p:spPr>
          <a:xfrm>
            <a:off x="5877811" y="1229697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4"/>
          </p:nvPr>
        </p:nvSpPr>
        <p:spPr>
          <a:xfrm>
            <a:off x="5875182" y="1570892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5"/>
          </p:nvPr>
        </p:nvSpPr>
        <p:spPr>
          <a:xfrm>
            <a:off x="9772908" y="1253989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6"/>
          </p:nvPr>
        </p:nvSpPr>
        <p:spPr>
          <a:xfrm>
            <a:off x="9770279" y="1595184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7"/>
          </p:nvPr>
        </p:nvSpPr>
        <p:spPr>
          <a:xfrm>
            <a:off x="9772908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8"/>
          </p:nvPr>
        </p:nvSpPr>
        <p:spPr>
          <a:xfrm>
            <a:off x="9770279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9"/>
          </p:nvPr>
        </p:nvSpPr>
        <p:spPr>
          <a:xfrm>
            <a:off x="5877811" y="4628366"/>
            <a:ext cx="2243138" cy="27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3"/>
          </p:nvPr>
        </p:nvSpPr>
        <p:spPr>
          <a:xfrm>
            <a:off x="5875182" y="4969561"/>
            <a:ext cx="28914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 txBox="1">
            <a:spLocks noGrp="1"/>
          </p:cNvSpPr>
          <p:nvPr>
            <p:ph type="body" idx="1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body" idx="1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ader + body text + graphic (grey)">
  <p:cSld name="1_Header + body text + graphic (grey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eader + body text + graphic (grey)">
  <p:cSld name="2_Header + body text + graphic (grey)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-1" y="0"/>
            <a:ext cx="5095261" cy="68791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895901" y="1512227"/>
            <a:ext cx="37147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2"/>
          </p:nvPr>
        </p:nvSpPr>
        <p:spPr>
          <a:xfrm>
            <a:off x="895901" y="2155165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">
  <p:cSld name="right s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9960867" y="6357146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3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4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alt. footer">
  <p:cSld name="right text + alt. foot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. footer">
  <p:cSld name="Alt. foot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2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rb + text with picture">
  <p:cSld name="Blurb + text with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2529223" y="1840251"/>
            <a:ext cx="557895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2" name="Google Shape;12;p3"/>
          <p:cNvCxnSpPr/>
          <p:nvPr/>
        </p:nvCxnSpPr>
        <p:spPr>
          <a:xfrm flipH="1">
            <a:off x="1963358" y="-936048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3" name="Google Shape;13;p3"/>
          <p:cNvCxnSpPr/>
          <p:nvPr/>
        </p:nvCxnSpPr>
        <p:spPr>
          <a:xfrm>
            <a:off x="-750840" y="1391501"/>
            <a:ext cx="13693680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4" name="Google Shape;14;p3"/>
          <p:cNvSpPr/>
          <p:nvPr/>
        </p:nvSpPr>
        <p:spPr>
          <a:xfrm>
            <a:off x="3352959" y="2604792"/>
            <a:ext cx="296776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003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A LITTLE </a:t>
            </a:r>
            <a:b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83003F"/>
                </a:solidFill>
                <a:latin typeface="Arial"/>
                <a:ea typeface="Arial"/>
                <a:cs typeface="Arial"/>
                <a:sym typeface="Arial"/>
              </a:rPr>
              <a:t>BLURB OF INFO CAN SIT IN THIS SPACE.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122900" y="2338366"/>
            <a:ext cx="4211147" cy="23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85C5E"/>
              </a:buClr>
              <a:buSzPts val="84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Lorem ipsum dolor sit amet, consectetuer adipiscing elit, sed diam nonummy nibh euismod tincidunt ut laoreet</a:t>
            </a:r>
            <a:endParaRPr sz="1200" b="0" i="0" u="none" strike="noStrike" cap="none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6757096" y="2341842"/>
            <a:ext cx="1" cy="23458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-89744" y="5417484"/>
            <a:ext cx="13693681" cy="490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pic>
        <p:nvPicPr>
          <p:cNvPr id="18" name="Google Shape;18;p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8125" y="2571530"/>
            <a:ext cx="129628" cy="12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with 4 photos">
  <p:cSld name="right text with 4 pho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115602" y="148145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-990600" y="1718733"/>
            <a:ext cx="92396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>
            <a:spLocks noGrp="1"/>
          </p:cNvSpPr>
          <p:nvPr>
            <p:ph type="pic" idx="3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4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5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6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5875461" y="6292350"/>
            <a:ext cx="7756220" cy="419351"/>
            <a:chOff x="5734148" y="-45661"/>
            <a:chExt cx="7756220" cy="419351"/>
          </a:xfrm>
        </p:grpSpPr>
        <p:sp>
          <p:nvSpPr>
            <p:cNvPr id="32" name="Google Shape;32;p4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SECTION TITLE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4 photos + alt. footer">
  <p:cSld name="right text + 4 photos + alt. foo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Google Shape;42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31571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>
            <a:spLocks noGrp="1"/>
          </p:cNvSpPr>
          <p:nvPr>
            <p:ph type="pic" idx="5"/>
          </p:nvPr>
        </p:nvSpPr>
        <p:spPr>
          <a:xfrm>
            <a:off x="950873" y="1563767"/>
            <a:ext cx="33274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pic" idx="6"/>
          </p:nvPr>
        </p:nvSpPr>
        <p:spPr>
          <a:xfrm>
            <a:off x="4429272" y="1757600"/>
            <a:ext cx="2251169" cy="1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>
            <a:spLocks noGrp="1"/>
          </p:cNvSpPr>
          <p:nvPr>
            <p:ph type="pic" idx="7"/>
          </p:nvPr>
        </p:nvSpPr>
        <p:spPr>
          <a:xfrm>
            <a:off x="580032" y="3932118"/>
            <a:ext cx="3698241" cy="14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>
            <a:spLocks noGrp="1"/>
          </p:cNvSpPr>
          <p:nvPr>
            <p:ph type="pic" idx="8"/>
          </p:nvPr>
        </p:nvSpPr>
        <p:spPr>
          <a:xfrm>
            <a:off x="4429272" y="3413483"/>
            <a:ext cx="2530328" cy="1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text + 1 picture">
  <p:cSld name="right side text + 1 pictur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Google Shape;52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>
            <a:spLocks noGrp="1"/>
          </p:cNvSpPr>
          <p:nvPr>
            <p:ph type="pic" idx="3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9960867" y="6340212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10253113" y="6496767"/>
            <a:ext cx="223223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5"/>
          </p:nvPr>
        </p:nvSpPr>
        <p:spPr>
          <a:xfrm>
            <a:off x="9234853" y="6496767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+ 1 photo + alt. footer">
  <p:cSld name="right text + 1 photo + alt. foo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5" name="Google Shape;65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80" y="1247139"/>
            <a:ext cx="248047" cy="2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>
            <a:spLocks noGrp="1"/>
          </p:cNvSpPr>
          <p:nvPr>
            <p:ph type="pic" idx="5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8"/>
          <p:cNvCxnSpPr/>
          <p:nvPr/>
        </p:nvCxnSpPr>
        <p:spPr>
          <a:xfrm flipH="1">
            <a:off x="256036" y="-948749"/>
            <a:ext cx="1" cy="790248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0" name="Google Shape;70;p8"/>
          <p:cNvSpPr>
            <a:spLocks noGrp="1"/>
          </p:cNvSpPr>
          <p:nvPr>
            <p:ph type="pic" idx="2"/>
          </p:nvPr>
        </p:nvSpPr>
        <p:spPr>
          <a:xfrm>
            <a:off x="19059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tem circle pictures">
  <p:cSld name="three item circle pictur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9"/>
          <p:cNvCxnSpPr/>
          <p:nvPr/>
        </p:nvCxnSpPr>
        <p:spPr>
          <a:xfrm>
            <a:off x="683165" y="586796"/>
            <a:ext cx="11989848" cy="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73" name="Google Shape;73;p9"/>
          <p:cNvSpPr/>
          <p:nvPr/>
        </p:nvSpPr>
        <p:spPr>
          <a:xfrm>
            <a:off x="708968" y="824985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9"/>
          <p:cNvCxnSpPr/>
          <p:nvPr/>
        </p:nvCxnSpPr>
        <p:spPr>
          <a:xfrm>
            <a:off x="2999630" y="2757878"/>
            <a:ext cx="1426009" cy="100279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5" name="Google Shape;75;p9"/>
          <p:cNvSpPr/>
          <p:nvPr/>
        </p:nvSpPr>
        <p:spPr>
          <a:xfrm>
            <a:off x="4290368" y="3043787"/>
            <a:ext cx="2469644" cy="246964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9"/>
          <p:cNvCxnSpPr/>
          <p:nvPr/>
        </p:nvCxnSpPr>
        <p:spPr>
          <a:xfrm rot="10800000" flipH="1">
            <a:off x="6678079" y="3166654"/>
            <a:ext cx="1707422" cy="604521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77" name="Google Shape;77;p9"/>
          <p:cNvSpPr/>
          <p:nvPr/>
        </p:nvSpPr>
        <p:spPr>
          <a:xfrm>
            <a:off x="8303568" y="1524469"/>
            <a:ext cx="2469644" cy="2469645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5843588" y="1833847"/>
            <a:ext cx="2927920" cy="301652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>
            <a:spLocks noGrp="1"/>
          </p:cNvSpPr>
          <p:nvPr>
            <p:ph type="pic" idx="2"/>
          </p:nvPr>
        </p:nvSpPr>
        <p:spPr>
          <a:xfrm>
            <a:off x="796157" y="889843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>
            <a:spLocks noGrp="1"/>
          </p:cNvSpPr>
          <p:nvPr>
            <p:ph type="pic" idx="3"/>
          </p:nvPr>
        </p:nvSpPr>
        <p:spPr>
          <a:xfrm>
            <a:off x="4378555" y="3110351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>
            <a:spLocks noGrp="1"/>
          </p:cNvSpPr>
          <p:nvPr>
            <p:ph type="pic" idx="4"/>
          </p:nvPr>
        </p:nvSpPr>
        <p:spPr>
          <a:xfrm>
            <a:off x="8392560" y="1589620"/>
            <a:ext cx="2291660" cy="233651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2" name="Google Shape;82;p9" descr="VT-grid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0490" y="6346269"/>
            <a:ext cx="106008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42024" y="6290784"/>
            <a:ext cx="249382" cy="4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2000" b="0" i="0" u="none" strike="noStrike" cap="none">
              <a:solidFill>
                <a:srgbClr val="E878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117336" y="6345735"/>
            <a:ext cx="2633154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5"/>
          </p:nvPr>
        </p:nvSpPr>
        <p:spPr>
          <a:xfrm>
            <a:off x="99076" y="6345735"/>
            <a:ext cx="765926" cy="26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782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78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photo">
  <p:cSld name="Right side phot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>
            <a:spLocks noGrp="1"/>
          </p:cNvSpPr>
          <p:nvPr>
            <p:ph type="pic" idx="2"/>
          </p:nvPr>
        </p:nvSpPr>
        <p:spPr>
          <a:xfrm>
            <a:off x="6067435" y="0"/>
            <a:ext cx="61245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192" name="Google Shape;192;p2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Constraints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195" name="Google Shape;195;p2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196" name="Google Shape;196;p2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2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2" name="Google Shape;312;p30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3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14" name="Google Shape;314;p3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5" name="Google Shape;315;p30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1800" y="1605575"/>
            <a:ext cx="4187000" cy="43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/>
          <p:nvPr/>
        </p:nvSpPr>
        <p:spPr>
          <a:xfrm>
            <a:off x="1461825" y="1995300"/>
            <a:ext cx="59721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Motor Thread: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Receives movement commands from navigation thread in it’s queue and controls the motors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encoder values when timer messages are received every 100 ms in it’s queue and adjusts the motor PWM signals accordingly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Acknowledges sent to navigation queue when movements are complete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id="303" name="Audio 302">
            <a:hlinkClick r:id="" action="ppaction://media"/>
            <a:extLst>
              <a:ext uri="{FF2B5EF4-FFF2-40B4-BE49-F238E27FC236}">
                <a16:creationId xmlns:a16="http://schemas.microsoft.com/office/drawing/2014/main" id="{23137A5F-5C66-4B67-A9C9-2D6242F0B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03"/>
    </mc:Choice>
    <mc:Fallback>
      <p:transition spd="slow" advTm="5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31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26" name="Google Shape;326;p31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Sensors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29" name="Google Shape;329;p31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30" name="Google Shape;330;p31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31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2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8" name="Google Shape;338;p3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39" name="Google Shape;339;p3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0" name="Google Shape;340;p3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41" name="Google Shape;341;p3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32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Sensors are used to determine the rover’s location.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Type: Extra Long Force Sensitive Resistors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Functionality: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Resistance is based on the amount of pressure applied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Pressure decreases the resistance which in turn increases the Analog to Digital Converters readings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Force Sensitive Sensors</a:t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500" y="2386875"/>
            <a:ext cx="2779003" cy="20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2782" y="-3345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2" name="Google Shape;352;p3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3" name="Google Shape;353;p3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4" name="Google Shape;354;p3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55" name="Google Shape;355;p3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6" name="Google Shape;356;p33"/>
          <p:cNvSpPr/>
          <p:nvPr/>
        </p:nvSpPr>
        <p:spPr>
          <a:xfrm>
            <a:off x="1520026" y="1995300"/>
            <a:ext cx="72654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1461827" y="1043075"/>
            <a:ext cx="7265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Implementation</a:t>
            </a:r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550" y="1213637"/>
            <a:ext cx="3717023" cy="54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/>
          <p:nvPr/>
        </p:nvSpPr>
        <p:spPr>
          <a:xfrm>
            <a:off x="1461825" y="1940075"/>
            <a:ext cx="6303600" cy="3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Sensor Thread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Runs a calibration routine on start up.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Reads the value from the Analog to Digital Converter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Calls a conversion function: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Compares the read value at each pin with a threshold value to determine whether the sensor has pressure.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Sends the converted value to the server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34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68" name="Google Shape;368;p34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Communications</a:t>
            </a:r>
            <a:endParaRPr sz="4017">
              <a:solidFill>
                <a:schemeClr val="lt1"/>
              </a:solidFill>
            </a:endParaRPr>
          </a:p>
        </p:txBody>
      </p:sp>
      <p:pic>
        <p:nvPicPr>
          <p:cNvPr id="369" name="Google Shape;369;p3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4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72" name="Google Shape;372;p34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Google Shape;373;p34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5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0" name="Google Shape;380;p35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1" name="Google Shape;381;p35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2" name="Google Shape;382;p35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83" name="Google Shape;383;p35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Google Shape;384;p35"/>
          <p:cNvSpPr/>
          <p:nvPr/>
        </p:nvSpPr>
        <p:spPr>
          <a:xfrm>
            <a:off x="1744851" y="2285230"/>
            <a:ext cx="7081500" cy="30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Raspberry Pi was used as an access point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Base Http Server that uses multithreading to handle multiple requests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MongoDB to store Post request data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Sends a Json response to the client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85" name="Google Shape;385;p35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1461828" y="1043075"/>
            <a:ext cx="75783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Raspberry Pi HTTP Server</a:t>
            </a:r>
            <a:endParaRPr sz="4800">
              <a:solidFill>
                <a:srgbClr val="6C103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6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394" name="Google Shape;394;p36"/>
          <p:cNvSpPr/>
          <p:nvPr/>
        </p:nvSpPr>
        <p:spPr>
          <a:xfrm>
            <a:off x="3377751" y="2852200"/>
            <a:ext cx="5760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Graphical User Interface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6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6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397" name="Google Shape;397;p36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398" name="Google Shape;398;p36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7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6" name="Google Shape;406;p3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7" name="Google Shape;407;p3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8" name="Google Shape;408;p3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09" name="Google Shape;409;p3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37"/>
          <p:cNvSpPr/>
          <p:nvPr/>
        </p:nvSpPr>
        <p:spPr>
          <a:xfrm>
            <a:off x="1224025" y="2256125"/>
            <a:ext cx="6210000" cy="3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 select single player or two player mode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 single player, can select easy or hard difficulty for computer player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 easy mode, picks random open tile. In hard mode, uses priority algorithm to pick the best move.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Settings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13" name="Google Shape;41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2375" y="2236300"/>
            <a:ext cx="3928875" cy="30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BE1FB6-BF38-485E-A497-FFBEABEB1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3"/>
    </mc:Choice>
    <mc:Fallback xmlns="">
      <p:transition spd="slow" advTm="25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8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38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0" name="Google Shape;420;p38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1" name="Google Shape;421;p38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23" name="Google Shape;423;p38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38"/>
          <p:cNvSpPr/>
          <p:nvPr/>
        </p:nvSpPr>
        <p:spPr>
          <a:xfrm>
            <a:off x="1186575" y="2096700"/>
            <a:ext cx="6942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Windows form GUI provides interface to enter human player moves and see computer player moves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Blocks entry of new moves until current move is done and shows when the game is over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Board on the left shows the current FSR state and the position of the rover on the board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25" name="Google Shape;425;p38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8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Gameplay GUI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8575" y="3432087"/>
            <a:ext cx="3855451" cy="27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8574" y="362300"/>
            <a:ext cx="3855450" cy="277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F2C512-3654-4463-AE9E-7D4B980A0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39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36" name="Google Shape;436;p39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Navigation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39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39" name="Google Shape;439;p39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40" name="Google Shape;440;p39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1" name="Google Shape;441;p39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2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4" name="Google Shape;204;p22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6" name="Google Shape;206;p22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07" name="Google Shape;207;p22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22"/>
          <p:cNvSpPr/>
          <p:nvPr/>
        </p:nvSpPr>
        <p:spPr>
          <a:xfrm>
            <a:off x="1573225" y="2089225"/>
            <a:ext cx="9957300" cy="4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Budget: $400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Hardware Requirements: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PIC32 microcontrollers as the processors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provided Zumo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Must use a robotic arm that costs less than $75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Cannot use a line follower array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Cannot use an overhead camera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Constraints</a:t>
            </a:r>
            <a:endParaRPr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F14D568-AFE1-403B-BE1F-581A0962F4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82"/>
    </mc:Choice>
    <mc:Fallback>
      <p:transition spd="slow" advTm="51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0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0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48" name="Google Shape;448;p40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49" name="Google Shape;449;p40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0" name="Google Shape;450;p40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p40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52" name="Google Shape;452;p40"/>
          <p:cNvCxnSpPr/>
          <p:nvPr/>
        </p:nvCxnSpPr>
        <p:spPr>
          <a:xfrm rot="10800000" flipH="1">
            <a:off x="5000585" y="2480805"/>
            <a:ext cx="15546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53" name="Google Shape;453;p40"/>
          <p:cNvSpPr/>
          <p:nvPr/>
        </p:nvSpPr>
        <p:spPr>
          <a:xfrm>
            <a:off x="54950" y="2155725"/>
            <a:ext cx="71259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After initialization the direction function is called, determining the shortest direction of travel.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mapping state machine uses the current location as the state and changes states based on FSR input and Direction of travel.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914400" lvl="1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○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Each state handles error, the number of corrections is limited during a set time period.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1461850" y="1019475"/>
            <a:ext cx="7125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Direction and Mapping</a:t>
            </a:r>
            <a:endParaRPr/>
          </a:p>
        </p:txBody>
      </p:sp>
      <p:pic>
        <p:nvPicPr>
          <p:cNvPr id="455" name="Google Shape;4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472" y="2500300"/>
            <a:ext cx="4753529" cy="43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7828" y="0"/>
            <a:ext cx="3604171" cy="25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1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1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3" name="Google Shape;463;p41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4" name="Google Shape;464;p41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5" name="Google Shape;465;p41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66" name="Google Shape;466;p41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" name="Google Shape;467;p41"/>
          <p:cNvCxnSpPr/>
          <p:nvPr/>
        </p:nvCxnSpPr>
        <p:spPr>
          <a:xfrm rot="10800000" flipH="1">
            <a:off x="4104701" y="2477884"/>
            <a:ext cx="2011800" cy="19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68" name="Google Shape;468;p41"/>
          <p:cNvSpPr/>
          <p:nvPr/>
        </p:nvSpPr>
        <p:spPr>
          <a:xfrm>
            <a:off x="1875325" y="2219325"/>
            <a:ext cx="51681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Uses the direction, current position, FSR input, and the given move to send a series of commands to the motors and arm.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1600">
                <a:solidFill>
                  <a:srgbClr val="585C5E"/>
                </a:solidFill>
                <a:latin typeface="Crimson Text"/>
                <a:ea typeface="Crimson Text"/>
                <a:cs typeface="Crimson Text"/>
                <a:sym typeface="Crimson Text"/>
              </a:rPr>
              <a:t>	</a:t>
            </a:r>
            <a:endParaRPr sz="1600">
              <a:solidFill>
                <a:srgbClr val="585C5E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69" name="Google Shape;469;p41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1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Command Function</a:t>
            </a:r>
            <a:endParaRPr/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662" y="1940075"/>
            <a:ext cx="4852338" cy="49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42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479" name="Google Shape;479;p42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Reliability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4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42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482" name="Google Shape;482;p42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483" name="Google Shape;483;p42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p42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3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4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1" name="Google Shape;491;p4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2" name="Google Shape;492;p4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3" name="Google Shape;493;p4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494" name="Google Shape;494;p4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5" name="Google Shape;495;p43"/>
          <p:cNvSpPr/>
          <p:nvPr/>
        </p:nvSpPr>
        <p:spPr>
          <a:xfrm>
            <a:off x="1461825" y="1995300"/>
            <a:ext cx="99111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All server communication done using HTTP messages with JSON data bodies - the protocol designed in such a way that no single message between server and PIC is critical and will result in failure if it does not send/receive.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Internal queues and communication on PIC used same struct for all threads, proved to be very consistent without failure/deadlock risk.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Used the Python BaseHTTP server library - during testing of the gameplay, had intermittent issue where the server would lock up and require a restart - this was the most significant software related consistency issue.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1461829" y="1043075"/>
            <a:ext cx="8337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 dirty="0">
                <a:solidFill>
                  <a:srgbClr val="6C1035"/>
                </a:solidFill>
              </a:rPr>
              <a:t>Software Reliability</a:t>
            </a:r>
            <a:endParaRPr sz="4800" dirty="0">
              <a:solidFill>
                <a:srgbClr val="6C1035"/>
              </a:solidFill>
            </a:endParaRPr>
          </a:p>
        </p:txBody>
      </p:sp>
      <p:pic>
        <p:nvPicPr>
          <p:cNvPr id="498" name="Google Shape;49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9000" y="766138"/>
            <a:ext cx="4243925" cy="10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A528CEA-8CFD-4EEE-9F6A-110912647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07"/>
    </mc:Choice>
    <mc:Fallback xmlns="">
      <p:transition spd="slow" advTm="47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4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44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6" name="Google Shape;506;p44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7" name="Google Shape;507;p44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08" name="Google Shape;508;p44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44"/>
          <p:cNvSpPr/>
          <p:nvPr/>
        </p:nvSpPr>
        <p:spPr>
          <a:xfrm>
            <a:off x="1461825" y="2236300"/>
            <a:ext cx="99111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More testing would be needed to get 100% reliability in board navigation.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Turning around corners ended up being the most difficult issue - high latency between the sensor PIC and rover PIC combined with uneven board (tape + wires) lead to a diminished turning accuracy for the rover.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Extensive testing of the arm draw “O” and draw “X” caused a degradation in the arm servos over time. Gradually lost ability to actuate to the necessary angles and would stall out - could be fixed with higher quality servos.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1461829" y="1043075"/>
            <a:ext cx="83379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Hardware Reliability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7625" y="444700"/>
            <a:ext cx="2166673" cy="179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8A4DF3-A76C-493B-878E-3D92BCAAF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5"/>
    </mc:Choice>
    <mc:Fallback xmlns="">
      <p:transition spd="slow" advTm="34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45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520" name="Google Shape;520;p45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Robustness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4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5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523" name="Google Shape;523;p45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524" name="Google Shape;524;p45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45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6" descr="VT-grid-02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0082" y="-978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4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2" name="Google Shape;532;p4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3" name="Google Shape;533;p46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4" name="Google Shape;534;p4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535" name="Google Shape;535;p4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6" name="Google Shape;536;p46"/>
          <p:cNvSpPr/>
          <p:nvPr/>
        </p:nvSpPr>
        <p:spPr>
          <a:xfrm>
            <a:off x="1061100" y="2549675"/>
            <a:ext cx="9677700" cy="49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When the rover is angled wrong with a tread depressing its respective sensor it will attempt to correct a set number of times every 5 seconds.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If a tread depresses the wrong sensor the error correction will kick the rover completely off track. The rover will need to be reset on the sensor network. 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When the server fails to send updated FSR data to the rover the rover will not know to transition its current location internally.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rover always drifted slightly left. If the rover was straddling only the right FSR on a straight the rover would correct itself.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461832" y="1652675"/>
            <a:ext cx="10181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Handling under </a:t>
            </a:r>
            <a:endParaRPr sz="4800">
              <a:solidFill>
                <a:srgbClr val="6C1035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extreme circumstances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539" name="Google Shape;5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601" y="15825"/>
            <a:ext cx="2645399" cy="25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3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8" name="Google Shape;218;p23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20" name="Google Shape;220;p23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3"/>
          <p:cNvSpPr/>
          <p:nvPr/>
        </p:nvSpPr>
        <p:spPr>
          <a:xfrm>
            <a:off x="1461825" y="2089225"/>
            <a:ext cx="10068600" cy="4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rimson Text"/>
              <a:buChar char="●"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38.1 cm by 38.1 cm Tic-Tac-Toe board with 12.7 cm by 12.7 cm squares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A rover with the robotic arm will move around the game board to draw tokens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The arm must draw the ‘X’s to be at least 4 cm long and ‘O’s to be at least 4 cm in diameter.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The ‘X’s and ‘O’s must be completely in the target square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The user will interact with a GUI to select moves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Project Requirements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6">
            <a:alphaModFix/>
          </a:blip>
          <a:srcRect l="18924" t="19036" r="21566" b="25671"/>
          <a:stretch/>
        </p:blipFill>
        <p:spPr>
          <a:xfrm>
            <a:off x="8865475" y="3580000"/>
            <a:ext cx="3159605" cy="28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21104CED-7437-469D-9A0E-70343AEA8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19"/>
    </mc:Choice>
    <mc:Fallback>
      <p:transition spd="slow" advTm="40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/>
          <p:nvPr/>
        </p:nvSpPr>
        <p:spPr>
          <a:xfrm>
            <a:off x="-18258" y="-14863"/>
            <a:ext cx="12210257" cy="687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-496810" y="-369991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32" name="Google Shape;232;p24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Robot Arm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4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cxnSp>
          <p:nvCxnSpPr>
            <p:cNvPr id="235" name="Google Shape;235;p24"/>
            <p:cNvCxnSpPr/>
            <p:nvPr/>
          </p:nvCxnSpPr>
          <p:spPr>
            <a:xfrm>
              <a:off x="-1462207" y="6283031"/>
              <a:ext cx="5760720" cy="490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36" name="Google Shape;236;p24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5" cy="14945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5"/>
          <p:cNvCxnSpPr/>
          <p:nvPr/>
        </p:nvCxnSpPr>
        <p:spPr>
          <a:xfrm flipH="1">
            <a:off x="2092629" y="-250248"/>
            <a:ext cx="1" cy="507116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4" name="Google Shape;244;p25"/>
          <p:cNvCxnSpPr/>
          <p:nvPr/>
        </p:nvCxnSpPr>
        <p:spPr>
          <a:xfrm>
            <a:off x="-715618" y="2236303"/>
            <a:ext cx="13693681" cy="490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5" name="Google Shape;245;p25"/>
          <p:cNvCxnSpPr/>
          <p:nvPr/>
        </p:nvCxnSpPr>
        <p:spPr>
          <a:xfrm>
            <a:off x="-556591" y="4603733"/>
            <a:ext cx="13167362" cy="69314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6" name="Google Shape;246;p25"/>
          <p:cNvCxnSpPr/>
          <p:nvPr/>
        </p:nvCxnSpPr>
        <p:spPr>
          <a:xfrm flipH="1">
            <a:off x="10094290" y="1995293"/>
            <a:ext cx="1" cy="5619623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47" name="Google Shape;247;p25"/>
          <p:cNvCxnSpPr/>
          <p:nvPr/>
        </p:nvCxnSpPr>
        <p:spPr>
          <a:xfrm rot="10800000" flipH="1">
            <a:off x="830461" y="787432"/>
            <a:ext cx="914400" cy="818147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25"/>
          <p:cNvSpPr/>
          <p:nvPr/>
        </p:nvSpPr>
        <p:spPr>
          <a:xfrm>
            <a:off x="1461825" y="2236300"/>
            <a:ext cx="5731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Decided on a 4-Servo </a:t>
            </a:r>
            <a:r>
              <a:rPr lang="en-US" sz="2400" dirty="0" err="1">
                <a:latin typeface="Crimson Text"/>
                <a:ea typeface="Crimson Text"/>
                <a:cs typeface="Crimson Text"/>
                <a:sym typeface="Crimson Text"/>
              </a:rPr>
              <a:t>ArmUno</a:t>
            </a: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 2.0 - 3 axis motion + claw for the servo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Within the price constraints of the project,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and large enough to manipulate a dry erase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585C5E"/>
              </a:buClr>
              <a:buSzPts val="1600"/>
              <a:buFont typeface="Crimson Text"/>
              <a:buNone/>
            </a:pPr>
            <a:r>
              <a:rPr lang="en-US" sz="2400" dirty="0">
                <a:latin typeface="Crimson Text"/>
                <a:ea typeface="Crimson Text"/>
                <a:cs typeface="Crimson Text"/>
                <a:sym typeface="Crimson Text"/>
              </a:rPr>
              <a:t>marker as needed</a:t>
            </a:r>
            <a:endParaRPr sz="2400" dirty="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1461815" y="1257300"/>
            <a:ext cx="5421585" cy="5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1461815" y="1043063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Choice of Robot Arm</a:t>
            </a:r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3625" y="2080426"/>
            <a:ext cx="4829900" cy="3863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69A398-46B9-4AE4-90C0-3EBE5AF27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12"/>
    </mc:Choice>
    <mc:Fallback xmlns="">
      <p:transition spd="slow" advTm="2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6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8" name="Google Shape;258;p26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59" name="Google Shape;259;p26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60" name="Google Shape;260;p26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26"/>
          <p:cNvSpPr/>
          <p:nvPr/>
        </p:nvSpPr>
        <p:spPr>
          <a:xfrm>
            <a:off x="1461825" y="2266525"/>
            <a:ext cx="6872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Each of the arm servos is controlled by a pulse width modulated signal with a 20ms period.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An arm control library provides an API tell the arm to perform complex and simple motions.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Simple motions are things like setting a servo angle. Complex motions are time dependant motion paths, defined as a series of arm positions and the speed to move between them.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Robot Arm Control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4153" y="1397075"/>
            <a:ext cx="3825100" cy="26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4B49705-7A60-4451-96A0-16A426F63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37"/>
    </mc:Choice>
    <mc:Fallback xmlns="">
      <p:transition spd="slow" advTm="3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7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1" name="Google Shape;271;p27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2" name="Google Shape;272;p27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3" name="Google Shape;273;p27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74" name="Google Shape;274;p27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27"/>
          <p:cNvSpPr/>
          <p:nvPr/>
        </p:nvSpPr>
        <p:spPr>
          <a:xfrm>
            <a:off x="1461825" y="2236288"/>
            <a:ext cx="61146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To meet the project requirements, complex motions to draw “X” and “O” were created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The arm thread performs actions depending on a sent of enumerated command messages sent to it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After finishing each action, the arm thread sends and acknowledge message back to the navigation thread to indicate it is done.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1461825" y="1043075"/>
            <a:ext cx="8357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Integration</a:t>
            </a:r>
            <a:endParaRPr sz="4800">
              <a:solidFill>
                <a:srgbClr val="6C1035"/>
              </a:solidFill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8675" y="1045125"/>
            <a:ext cx="3332000" cy="47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933FFE3-E161-4632-8C0B-FCB5C0E9F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78"/>
    </mc:Choice>
    <mc:Fallback xmlns="">
      <p:transition spd="slow" advTm="29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>
            <a:off x="-18258" y="-14863"/>
            <a:ext cx="12210300" cy="68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2463183" y="2562981"/>
            <a:ext cx="5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28"/>
          <p:cNvCxnSpPr/>
          <p:nvPr/>
        </p:nvCxnSpPr>
        <p:spPr>
          <a:xfrm>
            <a:off x="-496810" y="-369991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286" name="Google Shape;286;p28"/>
          <p:cNvSpPr/>
          <p:nvPr/>
        </p:nvSpPr>
        <p:spPr>
          <a:xfrm>
            <a:off x="3377739" y="2852212"/>
            <a:ext cx="541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17"/>
              <a:buFont typeface="Arial"/>
              <a:buNone/>
            </a:pPr>
            <a:r>
              <a:rPr lang="en-US" sz="4017">
                <a:solidFill>
                  <a:schemeClr val="lt1"/>
                </a:solidFill>
              </a:rPr>
              <a:t>Motors</a:t>
            </a:r>
            <a:endParaRPr sz="401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062" y="2766355"/>
            <a:ext cx="182677" cy="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8"/>
          <p:cNvGrpSpPr/>
          <p:nvPr/>
        </p:nvGrpSpPr>
        <p:grpSpPr>
          <a:xfrm>
            <a:off x="-1462207" y="6283031"/>
            <a:ext cx="5760600" cy="470008"/>
            <a:chOff x="-1462207" y="6283031"/>
            <a:chExt cx="5760600" cy="470008"/>
          </a:xfrm>
        </p:grpSpPr>
        <p:cxnSp>
          <p:nvCxnSpPr>
            <p:cNvPr id="289" name="Google Shape;289;p28"/>
            <p:cNvCxnSpPr/>
            <p:nvPr/>
          </p:nvCxnSpPr>
          <p:spPr>
            <a:xfrm>
              <a:off x="-1462207" y="6283031"/>
              <a:ext cx="5760600" cy="4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</p:cxnSp>
        <p:pic>
          <p:nvPicPr>
            <p:cNvPr id="290" name="Google Shape;290;p28"/>
            <p:cNvPicPr preferRelativeResize="0"/>
            <p:nvPr/>
          </p:nvPicPr>
          <p:blipFill rotWithShape="1">
            <a:blip r:embed="rId4">
              <a:alphaModFix/>
            </a:blip>
            <a:srcRect t="59293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9715500" y="6356350"/>
            <a:ext cx="2476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9" descr="VT-grid-02.png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20082" y="-250249"/>
            <a:ext cx="23102833" cy="14945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9"/>
          <p:cNvCxnSpPr/>
          <p:nvPr/>
        </p:nvCxnSpPr>
        <p:spPr>
          <a:xfrm>
            <a:off x="2092630" y="-250248"/>
            <a:ext cx="0" cy="50712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8" name="Google Shape;298;p29"/>
          <p:cNvCxnSpPr/>
          <p:nvPr/>
        </p:nvCxnSpPr>
        <p:spPr>
          <a:xfrm>
            <a:off x="-715618" y="2236303"/>
            <a:ext cx="13693800" cy="489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299" name="Google Shape;299;p29"/>
          <p:cNvCxnSpPr/>
          <p:nvPr/>
        </p:nvCxnSpPr>
        <p:spPr>
          <a:xfrm>
            <a:off x="-556591" y="4603733"/>
            <a:ext cx="13167300" cy="693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0" name="Google Shape;300;p29"/>
          <p:cNvCxnSpPr/>
          <p:nvPr/>
        </p:nvCxnSpPr>
        <p:spPr>
          <a:xfrm>
            <a:off x="10094291" y="1995293"/>
            <a:ext cx="0" cy="5619600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301" name="Google Shape;301;p29"/>
          <p:cNvCxnSpPr/>
          <p:nvPr/>
        </p:nvCxnSpPr>
        <p:spPr>
          <a:xfrm rot="10800000" flipH="1">
            <a:off x="830461" y="787479"/>
            <a:ext cx="914400" cy="818100"/>
          </a:xfrm>
          <a:prstGeom prst="straightConnector1">
            <a:avLst/>
          </a:prstGeom>
          <a:noFill/>
          <a:ln w="19050" cap="flat" cmpd="sng">
            <a:solidFill>
              <a:srgbClr val="E8782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29"/>
          <p:cNvSpPr/>
          <p:nvPr/>
        </p:nvSpPr>
        <p:spPr>
          <a:xfrm>
            <a:off x="1461825" y="2126400"/>
            <a:ext cx="5972100" cy="3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Designed an API to: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Move rover forwards/backwards a given distance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Turn rover left/right a given angle using encoders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Asynchronously stop the motors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3810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400"/>
              <a:buFont typeface="Crimson Text"/>
              <a:buChar char="●"/>
            </a:pPr>
            <a:r>
              <a:rPr lang="en-US" sz="2400">
                <a:latin typeface="Crimson Text"/>
                <a:ea typeface="Crimson Text"/>
                <a:cs typeface="Crimson Text"/>
                <a:sym typeface="Crimson Text"/>
              </a:rPr>
              <a:t>Incorporate a PID feedback control loop</a:t>
            </a:r>
            <a:endParaRPr sz="24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461815" y="1257300"/>
            <a:ext cx="54216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1461815" y="1043063"/>
            <a:ext cx="5972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035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6C1035"/>
                </a:solidFill>
              </a:rPr>
              <a:t>Motor Control</a:t>
            </a: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6">
            <a:alphaModFix/>
          </a:blip>
          <a:srcRect l="14683" t="7410" r="16446" b="23719"/>
          <a:stretch/>
        </p:blipFill>
        <p:spPr>
          <a:xfrm>
            <a:off x="7610521" y="2874624"/>
            <a:ext cx="3473579" cy="26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68ECE95-6EBA-4351-9956-E87781922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45"/>
    </mc:Choice>
    <mc:Fallback>
      <p:transition spd="slow" advTm="40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VT Color Theme">
      <a:dk1>
        <a:srgbClr val="6C1035"/>
      </a:dk1>
      <a:lt1>
        <a:srgbClr val="FFFFFF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6C1035"/>
      </a:dk1>
      <a:lt1>
        <a:srgbClr val="5C6C66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1026</Words>
  <Application>Microsoft Office PowerPoint</Application>
  <PresentationFormat>Widescreen</PresentationFormat>
  <Paragraphs>108</Paragraphs>
  <Slides>26</Slides>
  <Notes>26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Noto Sans Symbols</vt:lpstr>
      <vt:lpstr>Arial</vt:lpstr>
      <vt:lpstr>Crimson Text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Sajan R</cp:lastModifiedBy>
  <cp:revision>9</cp:revision>
  <dcterms:modified xsi:type="dcterms:W3CDTF">2018-12-09T00:36:57Z</dcterms:modified>
</cp:coreProperties>
</file>